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PT Sans Narrow"/>
      <p:regular r:id="rId26"/>
      <p:bold r:id="rId27"/>
    </p:embeddedFont>
    <p:embeddedFont>
      <p:font typeface="Open Sans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TSansNarrow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OpenSans-regular.fntdata"/><Relationship Id="rId27" Type="http://schemas.openxmlformats.org/officeDocument/2006/relationships/font" Target="fonts/PTSansNarrow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gif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artner.oceanengine.com/union/media/union/report/code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artner.oceanengine.com/news-detail?id=190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d.oceanengine.com/pages/index.html" TargetMode="External"/><Relationship Id="rId3" Type="http://schemas.openxmlformats.org/officeDocument/2006/relationships/hyperlink" Target="https://www.oceanengine.com/help/118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artner.oceanengine.com/union/media/union/position/create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artner.oceanengine.com/doc?id=5dd366dc61886b0012ed8a4b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67c53ed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67c53ed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a look at the source code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cc24516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cc24516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 a look at the source code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e4cededb9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e4cededb9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67b962022_0_10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67b962022_0_10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67b962022_0_10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67b962022_0_10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Console: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https://partner.oceanengine.com/union/media/union/report/code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cc245164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cc245164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767b962022_0_10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767b962022_0_1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cb3fe9ca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cb3fe9c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c7469d534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c7469d53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https://partner.oceanengine.com/news-detail?id=190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c7469d53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c7469d53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https://ad.oceanengine.com/pages/index.html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https://www.oceanengine.com/help/118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c7469d534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c7469d534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https://partner.oceanengine.com/union/media/union/position/create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67b96202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67b96202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cb601ebd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cb601ebd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7cb601ebd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7cb601ebd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67b962022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67b962022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https://partner.oceanengine.com/doc?id=5dd366dc61886b0012ed8a4b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7.jpg"/><Relationship Id="rId6" Type="http://schemas.openxmlformats.org/officeDocument/2006/relationships/image" Target="../media/image2.jpg"/><Relationship Id="rId7" Type="http://schemas.openxmlformats.org/officeDocument/2006/relationships/image" Target="../media/image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artner.oceanengine.com/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oceanengine.com/" TargetMode="External"/><Relationship Id="rId4" Type="http://schemas.openxmlformats.org/officeDocument/2006/relationships/hyperlink" Target="https://partner.oceanengine.com/" TargetMode="External"/><Relationship Id="rId5" Type="http://schemas.openxmlformats.org/officeDocument/2006/relationships/image" Target="../media/image8.png"/><Relationship Id="rId6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hyperlink" Target="https://partner.oceanengine.com/style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onfluence.nexstreaming.com/display/AD1/Pangolin+Account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913200" y="1741750"/>
            <a:ext cx="73176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Pangolin Ad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Kris Wu</a:t>
            </a:r>
            <a:endParaRPr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2020/01/30.</a:t>
            </a:r>
            <a:endParaRPr sz="23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- AdManager &amp; AdProvider</a:t>
            </a:r>
            <a:endParaRPr/>
          </a:p>
        </p:txBody>
      </p:sp>
      <p:sp>
        <p:nvSpPr>
          <p:cNvPr id="164" name="Google Shape;164;p2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6" name="Google Shape;166;p22"/>
          <p:cNvCxnSpPr>
            <a:stCxn id="167" idx="6"/>
            <a:endCxn id="168" idx="2"/>
          </p:cNvCxnSpPr>
          <p:nvPr/>
        </p:nvCxnSpPr>
        <p:spPr>
          <a:xfrm>
            <a:off x="2643025" y="2952750"/>
            <a:ext cx="702300" cy="7074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9" name="Google Shape;169;p22"/>
          <p:cNvCxnSpPr>
            <a:stCxn id="167" idx="6"/>
            <a:endCxn id="170" idx="2"/>
          </p:cNvCxnSpPr>
          <p:nvPr/>
        </p:nvCxnSpPr>
        <p:spPr>
          <a:xfrm flipH="1" rot="10800000">
            <a:off x="2643025" y="2016750"/>
            <a:ext cx="702300" cy="936000"/>
          </a:xfrm>
          <a:prstGeom prst="bentConnector3">
            <a:avLst>
              <a:gd fmla="val 49995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1" name="Google Shape;171;p22"/>
          <p:cNvCxnSpPr>
            <a:stCxn id="172" idx="3"/>
            <a:endCxn id="173" idx="2"/>
          </p:cNvCxnSpPr>
          <p:nvPr/>
        </p:nvCxnSpPr>
        <p:spPr>
          <a:xfrm flipH="1" rot="10800000">
            <a:off x="4881550" y="1788150"/>
            <a:ext cx="482400" cy="228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4" name="Google Shape;174;p22"/>
          <p:cNvCxnSpPr>
            <a:stCxn id="172" idx="3"/>
            <a:endCxn id="175" idx="2"/>
          </p:cNvCxnSpPr>
          <p:nvPr/>
        </p:nvCxnSpPr>
        <p:spPr>
          <a:xfrm>
            <a:off x="4881550" y="2016750"/>
            <a:ext cx="482400" cy="137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6" name="Google Shape;176;p22"/>
          <p:cNvCxnSpPr>
            <a:stCxn id="177" idx="3"/>
            <a:endCxn id="178" idx="2"/>
          </p:cNvCxnSpPr>
          <p:nvPr/>
        </p:nvCxnSpPr>
        <p:spPr>
          <a:xfrm flipH="1" rot="10800000">
            <a:off x="4924150" y="3202950"/>
            <a:ext cx="405900" cy="457200"/>
          </a:xfrm>
          <a:prstGeom prst="bentConnector3">
            <a:avLst>
              <a:gd fmla="val 49985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79" name="Google Shape;179;p22"/>
          <p:cNvCxnSpPr>
            <a:stCxn id="177" idx="3"/>
            <a:endCxn id="180" idx="2"/>
          </p:cNvCxnSpPr>
          <p:nvPr/>
        </p:nvCxnSpPr>
        <p:spPr>
          <a:xfrm>
            <a:off x="4924150" y="3660150"/>
            <a:ext cx="405900" cy="457200"/>
          </a:xfrm>
          <a:prstGeom prst="bentConnector3">
            <a:avLst>
              <a:gd fmla="val 49985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81" name="Google Shape;181;p22"/>
          <p:cNvGrpSpPr/>
          <p:nvPr/>
        </p:nvGrpSpPr>
        <p:grpSpPr>
          <a:xfrm>
            <a:off x="5363950" y="1628550"/>
            <a:ext cx="1959900" cy="319200"/>
            <a:chOff x="5592550" y="1018950"/>
            <a:chExt cx="1959900" cy="319200"/>
          </a:xfrm>
        </p:grpSpPr>
        <p:sp>
          <p:nvSpPr>
            <p:cNvPr id="182" name="Google Shape;182;p22"/>
            <p:cNvSpPr/>
            <p:nvPr/>
          </p:nvSpPr>
          <p:spPr>
            <a:xfrm>
              <a:off x="5766550" y="1018950"/>
              <a:ext cx="17859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InterstitialAdProvider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5592550" y="1091550"/>
              <a:ext cx="174000" cy="174000"/>
            </a:xfrm>
            <a:prstGeom prst="ellipse">
              <a:avLst/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/>
            </a:p>
          </p:txBody>
        </p:sp>
      </p:grpSp>
      <p:grpSp>
        <p:nvGrpSpPr>
          <p:cNvPr id="183" name="Google Shape;183;p22"/>
          <p:cNvGrpSpPr/>
          <p:nvPr/>
        </p:nvGrpSpPr>
        <p:grpSpPr>
          <a:xfrm>
            <a:off x="3345250" y="1857150"/>
            <a:ext cx="1536300" cy="319200"/>
            <a:chOff x="3650050" y="1476150"/>
            <a:chExt cx="1536300" cy="319200"/>
          </a:xfrm>
        </p:grpSpPr>
        <p:sp>
          <p:nvSpPr>
            <p:cNvPr id="172" name="Google Shape;172;p22"/>
            <p:cNvSpPr/>
            <p:nvPr/>
          </p:nvSpPr>
          <p:spPr>
            <a:xfrm>
              <a:off x="3824050" y="1476150"/>
              <a:ext cx="13623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AdmobProvider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3650050" y="1548750"/>
              <a:ext cx="174000" cy="174000"/>
            </a:xfrm>
            <a:prstGeom prst="ellipse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/>
            </a:p>
          </p:txBody>
        </p:sp>
      </p:grpSp>
      <p:grpSp>
        <p:nvGrpSpPr>
          <p:cNvPr id="184" name="Google Shape;184;p22"/>
          <p:cNvGrpSpPr/>
          <p:nvPr/>
        </p:nvGrpSpPr>
        <p:grpSpPr>
          <a:xfrm>
            <a:off x="1280750" y="2793150"/>
            <a:ext cx="1362275" cy="319200"/>
            <a:chOff x="1596750" y="2412150"/>
            <a:chExt cx="1362275" cy="319200"/>
          </a:xfrm>
        </p:grpSpPr>
        <p:sp>
          <p:nvSpPr>
            <p:cNvPr id="185" name="Google Shape;185;p22"/>
            <p:cNvSpPr/>
            <p:nvPr/>
          </p:nvSpPr>
          <p:spPr>
            <a:xfrm>
              <a:off x="1596750" y="2412150"/>
              <a:ext cx="11823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AdManager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7" name="Google Shape;167;p22"/>
            <p:cNvSpPr/>
            <p:nvPr/>
          </p:nvSpPr>
          <p:spPr>
            <a:xfrm>
              <a:off x="2785025" y="2484750"/>
              <a:ext cx="174000" cy="174000"/>
            </a:xfrm>
            <a:prstGeom prst="ellipse">
              <a:avLst/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/>
            </a:p>
          </p:txBody>
        </p:sp>
      </p:grpSp>
      <p:grpSp>
        <p:nvGrpSpPr>
          <p:cNvPr id="186" name="Google Shape;186;p22"/>
          <p:cNvGrpSpPr/>
          <p:nvPr/>
        </p:nvGrpSpPr>
        <p:grpSpPr>
          <a:xfrm>
            <a:off x="3345250" y="3500550"/>
            <a:ext cx="1578900" cy="319200"/>
            <a:chOff x="3650050" y="3348150"/>
            <a:chExt cx="1578900" cy="319200"/>
          </a:xfrm>
        </p:grpSpPr>
        <p:sp>
          <p:nvSpPr>
            <p:cNvPr id="177" name="Google Shape;177;p22"/>
            <p:cNvSpPr/>
            <p:nvPr/>
          </p:nvSpPr>
          <p:spPr>
            <a:xfrm>
              <a:off x="3824050" y="3348150"/>
              <a:ext cx="14049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PangolinProvider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8" name="Google Shape;168;p22"/>
            <p:cNvSpPr/>
            <p:nvPr/>
          </p:nvSpPr>
          <p:spPr>
            <a:xfrm>
              <a:off x="3650050" y="3420750"/>
              <a:ext cx="174000" cy="174000"/>
            </a:xfrm>
            <a:prstGeom prst="ellipse">
              <a:avLst/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/>
            </a:p>
          </p:txBody>
        </p:sp>
      </p:grpSp>
      <p:grpSp>
        <p:nvGrpSpPr>
          <p:cNvPr id="187" name="Google Shape;187;p22"/>
          <p:cNvGrpSpPr/>
          <p:nvPr/>
        </p:nvGrpSpPr>
        <p:grpSpPr>
          <a:xfrm>
            <a:off x="5363950" y="2009550"/>
            <a:ext cx="2189400" cy="319200"/>
            <a:chOff x="5592550" y="1933350"/>
            <a:chExt cx="2189400" cy="319200"/>
          </a:xfrm>
        </p:grpSpPr>
        <p:sp>
          <p:nvSpPr>
            <p:cNvPr id="188" name="Google Shape;188;p22"/>
            <p:cNvSpPr/>
            <p:nvPr/>
          </p:nvSpPr>
          <p:spPr>
            <a:xfrm>
              <a:off x="5766550" y="1933350"/>
              <a:ext cx="20154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NativeUnifiedAdProvider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" name="Google Shape;175;p22"/>
            <p:cNvSpPr/>
            <p:nvPr/>
          </p:nvSpPr>
          <p:spPr>
            <a:xfrm>
              <a:off x="5592550" y="1991250"/>
              <a:ext cx="174000" cy="174000"/>
            </a:xfrm>
            <a:prstGeom prst="ellipse">
              <a:avLst/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/>
            </a:p>
          </p:txBody>
        </p:sp>
      </p:grpSp>
      <p:grpSp>
        <p:nvGrpSpPr>
          <p:cNvPr id="189" name="Google Shape;189;p22"/>
          <p:cNvGrpSpPr/>
          <p:nvPr/>
        </p:nvGrpSpPr>
        <p:grpSpPr>
          <a:xfrm>
            <a:off x="5329925" y="3043350"/>
            <a:ext cx="2182939" cy="319200"/>
            <a:chOff x="5592550" y="2890950"/>
            <a:chExt cx="1977300" cy="319200"/>
          </a:xfrm>
        </p:grpSpPr>
        <p:sp>
          <p:nvSpPr>
            <p:cNvPr id="190" name="Google Shape;190;p22"/>
            <p:cNvSpPr/>
            <p:nvPr/>
          </p:nvSpPr>
          <p:spPr>
            <a:xfrm>
              <a:off x="5766550" y="2890950"/>
              <a:ext cx="18033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FullScreenAdProvider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8" name="Google Shape;178;p22"/>
            <p:cNvSpPr/>
            <p:nvPr/>
          </p:nvSpPr>
          <p:spPr>
            <a:xfrm>
              <a:off x="5592550" y="2963550"/>
              <a:ext cx="174000" cy="174000"/>
            </a:xfrm>
            <a:prstGeom prst="ellipse">
              <a:avLst/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/>
            </a:p>
          </p:txBody>
        </p:sp>
      </p:grpSp>
      <p:grpSp>
        <p:nvGrpSpPr>
          <p:cNvPr id="191" name="Google Shape;191;p22"/>
          <p:cNvGrpSpPr/>
          <p:nvPr/>
        </p:nvGrpSpPr>
        <p:grpSpPr>
          <a:xfrm>
            <a:off x="5329925" y="3957750"/>
            <a:ext cx="2105438" cy="319200"/>
            <a:chOff x="5592550" y="3805350"/>
            <a:chExt cx="1907100" cy="319200"/>
          </a:xfrm>
        </p:grpSpPr>
        <p:sp>
          <p:nvSpPr>
            <p:cNvPr id="192" name="Google Shape;192;p22"/>
            <p:cNvSpPr/>
            <p:nvPr/>
          </p:nvSpPr>
          <p:spPr>
            <a:xfrm>
              <a:off x="5766550" y="3805350"/>
              <a:ext cx="17331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SplashAdProvider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" name="Google Shape;180;p22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/>
            </a:p>
          </p:txBody>
        </p:sp>
      </p:grpSp>
      <p:grpSp>
        <p:nvGrpSpPr>
          <p:cNvPr id="193" name="Google Shape;193;p22"/>
          <p:cNvGrpSpPr/>
          <p:nvPr/>
        </p:nvGrpSpPr>
        <p:grpSpPr>
          <a:xfrm>
            <a:off x="5329925" y="3660150"/>
            <a:ext cx="2426371" cy="319200"/>
            <a:chOff x="5592550" y="3805350"/>
            <a:chExt cx="2197800" cy="319200"/>
          </a:xfrm>
        </p:grpSpPr>
        <p:sp>
          <p:nvSpPr>
            <p:cNvPr id="194" name="Google Shape;194;p22"/>
            <p:cNvSpPr/>
            <p:nvPr/>
          </p:nvSpPr>
          <p:spPr>
            <a:xfrm>
              <a:off x="5766550" y="3805350"/>
              <a:ext cx="20238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NativeExpressAdProvider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5" name="Google Shape;195;p22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/>
            </a:p>
          </p:txBody>
        </p:sp>
      </p:grpSp>
      <p:grpSp>
        <p:nvGrpSpPr>
          <p:cNvPr id="196" name="Google Shape;196;p22"/>
          <p:cNvGrpSpPr/>
          <p:nvPr/>
        </p:nvGrpSpPr>
        <p:grpSpPr>
          <a:xfrm>
            <a:off x="5329925" y="3362550"/>
            <a:ext cx="2536992" cy="319200"/>
            <a:chOff x="5592550" y="3805350"/>
            <a:chExt cx="2298000" cy="319200"/>
          </a:xfrm>
        </p:grpSpPr>
        <p:sp>
          <p:nvSpPr>
            <p:cNvPr id="197" name="Google Shape;197;p22"/>
            <p:cNvSpPr/>
            <p:nvPr/>
          </p:nvSpPr>
          <p:spPr>
            <a:xfrm>
              <a:off x="5766550" y="3805350"/>
              <a:ext cx="2124000" cy="3192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Interaction</a:t>
              </a:r>
              <a:r>
                <a:rPr b="1" lang="en" sz="1200">
                  <a:solidFill>
                    <a:srgbClr val="1B786E"/>
                  </a:solidFill>
                  <a:latin typeface="Roboto"/>
                  <a:ea typeface="Roboto"/>
                  <a:cs typeface="Roboto"/>
                  <a:sym typeface="Roboto"/>
                </a:rPr>
                <a:t>ExpressAdProvider</a:t>
              </a:r>
              <a:endParaRPr b="1" sz="1200">
                <a:solidFill>
                  <a:srgbClr val="1B786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8" name="Google Shape;198;p22"/>
            <p:cNvSpPr/>
            <p:nvPr/>
          </p:nvSpPr>
          <p:spPr>
            <a:xfrm>
              <a:off x="5592550" y="3877950"/>
              <a:ext cx="174000" cy="174000"/>
            </a:xfrm>
            <a:prstGeom prst="ellipse">
              <a:avLst/>
            </a:prstGeom>
            <a:solidFill>
              <a:srgbClr val="249C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/>
            </a:p>
          </p:txBody>
        </p:sp>
      </p:grpSp>
      <p:cxnSp>
        <p:nvCxnSpPr>
          <p:cNvPr id="199" name="Google Shape;199;p22"/>
          <p:cNvCxnSpPr>
            <a:stCxn id="177" idx="3"/>
            <a:endCxn id="195" idx="2"/>
          </p:cNvCxnSpPr>
          <p:nvPr/>
        </p:nvCxnSpPr>
        <p:spPr>
          <a:xfrm>
            <a:off x="4924150" y="3660150"/>
            <a:ext cx="405900" cy="159600"/>
          </a:xfrm>
          <a:prstGeom prst="bentConnector3">
            <a:avLst>
              <a:gd fmla="val 49985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0" name="Google Shape;200;p22"/>
          <p:cNvCxnSpPr>
            <a:stCxn id="177" idx="3"/>
            <a:endCxn id="198" idx="2"/>
          </p:cNvCxnSpPr>
          <p:nvPr/>
        </p:nvCxnSpPr>
        <p:spPr>
          <a:xfrm flipH="1" rot="10800000">
            <a:off x="4924150" y="3522150"/>
            <a:ext cx="405900" cy="138000"/>
          </a:xfrm>
          <a:prstGeom prst="bentConnector3">
            <a:avLst>
              <a:gd fmla="val 49985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- Load Pangolin Ad</a:t>
            </a:r>
            <a:endParaRPr/>
          </a:p>
        </p:txBody>
      </p:sp>
      <p:sp>
        <p:nvSpPr>
          <p:cNvPr id="206" name="Google Shape;206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→ </a:t>
            </a:r>
            <a:r>
              <a:rPr lang="en"/>
              <a:t>getProvider(Ad_Id)</a:t>
            </a:r>
            <a:r>
              <a:rPr lang="en"/>
              <a:t> </a:t>
            </a:r>
            <a:r>
              <a:rPr lang="en"/>
              <a:t>→ AddListener(listener)</a:t>
            </a:r>
            <a:r>
              <a:rPr lang="en"/>
              <a:t> </a:t>
            </a:r>
            <a:r>
              <a:rPr lang="en"/>
              <a:t>→ requestAd()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provider will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Create an AdSlot to set the configuration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Load the specified Ad (ex. loadSplashAd() 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Notify the listener that the Ad has been loaded</a:t>
            </a:r>
            <a:endParaRPr/>
          </a:p>
        </p:txBody>
      </p:sp>
      <p:sp>
        <p:nvSpPr>
          <p:cNvPr id="207" name="Google Shape;20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- AdsSize</a:t>
            </a:r>
            <a:endParaRPr/>
          </a:p>
        </p:txBody>
      </p:sp>
      <p:sp>
        <p:nvSpPr>
          <p:cNvPr id="213" name="Google Shape;213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Except for full-screen Ads (i.e. Splash Ad, Full-screen Video Ads), AdsSize has to be set before requesting Ads.</a:t>
            </a:r>
            <a:endParaRPr/>
          </a:p>
        </p:txBody>
      </p:sp>
      <p:sp>
        <p:nvSpPr>
          <p:cNvPr id="214" name="Google Shape;21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5" name="Google Shape;2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8300" y="2101575"/>
            <a:ext cx="7547399" cy="267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- Implement IAdProvider.Listener</a:t>
            </a:r>
            <a:endParaRPr/>
          </a:p>
        </p:txBody>
      </p:sp>
      <p:sp>
        <p:nvSpPr>
          <p:cNvPr id="221" name="Google Shape;221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IAdProvider.Listener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override fun onLoaded(provider: IAdProvider, ad: Any?) {</a:t>
            </a:r>
            <a:br>
              <a:rPr lang="en"/>
            </a:br>
            <a:r>
              <a:rPr lang="en"/>
              <a:t>	val adView: View? = ad.adView</a:t>
            </a:r>
            <a:br>
              <a:rPr lang="en"/>
            </a:br>
            <a:r>
              <a:rPr lang="en"/>
              <a:t>	addView(adView)</a:t>
            </a:r>
            <a:br>
              <a:rPr lang="en"/>
            </a:br>
            <a:r>
              <a:rPr lang="en"/>
              <a:t>}</a:t>
            </a:r>
            <a:endParaRPr/>
          </a:p>
        </p:txBody>
      </p:sp>
      <p:sp>
        <p:nvSpPr>
          <p:cNvPr id="222" name="Google Shape;222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8" name="Google Shape;2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8713" y="229475"/>
            <a:ext cx="3733825" cy="176865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29" name="Google Shape;22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8050" y="229475"/>
            <a:ext cx="1460676" cy="27437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30" name="Google Shape;230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8625" y="3121375"/>
            <a:ext cx="3733825" cy="176864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31" name="Google Shape;231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38625" y="1204625"/>
            <a:ext cx="3733831" cy="1768651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9780000" dist="66675">
              <a:srgbClr val="000000">
                <a:alpha val="50000"/>
              </a:srgbClr>
            </a:outerShdw>
          </a:effectLst>
        </p:spPr>
      </p:pic>
      <p:pic>
        <p:nvPicPr>
          <p:cNvPr id="232" name="Google Shape;232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98050" y="3133400"/>
            <a:ext cx="3733825" cy="1744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33" name="Google Shape;233;p26"/>
          <p:cNvSpPr txBox="1"/>
          <p:nvPr/>
        </p:nvSpPr>
        <p:spPr>
          <a:xfrm>
            <a:off x="47825" y="1435925"/>
            <a:ext cx="11529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Splash</a:t>
            </a:r>
            <a:endParaRPr b="1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4" name="Google Shape;234;p26"/>
          <p:cNvSpPr txBox="1"/>
          <p:nvPr/>
        </p:nvSpPr>
        <p:spPr>
          <a:xfrm>
            <a:off x="6142525" y="162550"/>
            <a:ext cx="16779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Project Gallery (Native)</a:t>
            </a:r>
            <a:endParaRPr b="1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5" name="Google Shape;235;p26"/>
          <p:cNvSpPr txBox="1"/>
          <p:nvPr/>
        </p:nvSpPr>
        <p:spPr>
          <a:xfrm>
            <a:off x="3486625" y="2399975"/>
            <a:ext cx="15780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Timeline (Interaction)</a:t>
            </a:r>
            <a:endParaRPr b="1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2643875" y="3840250"/>
            <a:ext cx="15780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Export &amp; Share</a:t>
            </a:r>
            <a:endParaRPr b="1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(Native)</a:t>
            </a:r>
            <a:endParaRPr b="1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37" name="Google Shape;237;p26"/>
          <p:cNvSpPr txBox="1"/>
          <p:nvPr/>
        </p:nvSpPr>
        <p:spPr>
          <a:xfrm>
            <a:off x="5988625" y="3026075"/>
            <a:ext cx="1985700" cy="3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Asset Store </a:t>
            </a:r>
            <a:r>
              <a:rPr b="1" lang="en">
                <a:solidFill>
                  <a:schemeClr val="accent4"/>
                </a:solidFill>
                <a:latin typeface="Open Sans"/>
                <a:ea typeface="Open Sans"/>
                <a:cs typeface="Open Sans"/>
                <a:sym typeface="Open Sans"/>
              </a:rPr>
              <a:t>(Native)</a:t>
            </a:r>
            <a:endParaRPr b="1">
              <a:solidFill>
                <a:schemeClr val="accent4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Next…?</a:t>
            </a:r>
            <a:endParaRPr/>
          </a:p>
        </p:txBody>
      </p:sp>
      <p:sp>
        <p:nvSpPr>
          <p:cNvPr id="244" name="Google Shape;244;p2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Bug Fixing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Refactoring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Rewarded Video Ad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…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50" name="Google Shape;250;p28"/>
          <p:cNvSpPr txBox="1"/>
          <p:nvPr>
            <p:ph type="title"/>
          </p:nvPr>
        </p:nvSpPr>
        <p:spPr>
          <a:xfrm>
            <a:off x="286350" y="162975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Pangolin</a:t>
            </a:r>
            <a:endParaRPr/>
          </a:p>
        </p:txBody>
      </p:sp>
      <p:sp>
        <p:nvSpPr>
          <p:cNvPr id="73" name="Google Shape;73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What is Pangolin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Why we use Pangolin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How to do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What we have done </a:t>
            </a:r>
            <a:endParaRPr b="1"/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…</a:t>
            </a:r>
            <a:r>
              <a:rPr b="1" lang="en"/>
              <a:t> </a:t>
            </a:r>
            <a:endParaRPr b="1"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Next...</a:t>
            </a:r>
            <a:endParaRPr b="1"/>
          </a:p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8263" y="2906050"/>
            <a:ext cx="2319668" cy="87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Pangolin (Pangle) </a:t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3437700" y="3795025"/>
            <a:ext cx="23193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hlinkClick r:id="rId3"/>
              </a:rPr>
              <a:t>https://partner.oceanengine.com/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2674" y="2973725"/>
            <a:ext cx="2909351" cy="8213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5"/>
          <p:cNvSpPr txBox="1"/>
          <p:nvPr>
            <p:ph idx="4294967295" type="body"/>
          </p:nvPr>
        </p:nvSpPr>
        <p:spPr>
          <a:xfrm>
            <a:off x="3098850" y="1644850"/>
            <a:ext cx="2997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穿山甲→ 천산갑 → Pangolin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Pangolin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of the products of </a:t>
            </a:r>
            <a:r>
              <a:rPr lang="en" u="sng">
                <a:solidFill>
                  <a:schemeClr val="hlink"/>
                </a:solidFill>
                <a:hlinkClick r:id="rId3"/>
              </a:rPr>
              <a:t>Ocean Engine</a:t>
            </a:r>
            <a:r>
              <a:rPr lang="en"/>
              <a:t>. (Released on 2018/08/14)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Ocean Engine is the marketing brand of ByteDance.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 txBox="1"/>
          <p:nvPr/>
        </p:nvSpPr>
        <p:spPr>
          <a:xfrm>
            <a:off x="1867850" y="703100"/>
            <a:ext cx="2319300" cy="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https://partner.oceanengine.com/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4" name="Google Shape;9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2225" y="2529000"/>
            <a:ext cx="2753700" cy="77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 rotWithShape="1">
          <a:blip r:embed="rId6">
            <a:alphaModFix/>
          </a:blip>
          <a:srcRect b="0" l="0" r="0" t="5962"/>
          <a:stretch/>
        </p:blipFill>
        <p:spPr>
          <a:xfrm>
            <a:off x="871325" y="2278700"/>
            <a:ext cx="3595574" cy="2778126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/>
          <p:nvPr/>
        </p:nvSpPr>
        <p:spPr>
          <a:xfrm>
            <a:off x="4567113" y="2847500"/>
            <a:ext cx="714900" cy="300900"/>
          </a:xfrm>
          <a:prstGeom prst="rightArrow">
            <a:avLst>
              <a:gd fmla="val 36682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 txBox="1"/>
          <p:nvPr/>
        </p:nvSpPr>
        <p:spPr>
          <a:xfrm>
            <a:off x="5286900" y="3387188"/>
            <a:ext cx="3613800" cy="11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Provided </a:t>
            </a:r>
            <a:r>
              <a:rPr lang="en"/>
              <a:t>Ad formats</a:t>
            </a:r>
            <a:endParaRPr/>
          </a:p>
        </p:txBody>
      </p:sp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Interstitial Ads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4175" y="1246775"/>
            <a:ext cx="5439873" cy="334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4050" y="1266325"/>
            <a:ext cx="1701751" cy="177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1032525" y="4569025"/>
            <a:ext cx="29541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5"/>
                </a:solidFill>
                <a:hlinkClick r:id="rId5"/>
              </a:rPr>
              <a:t>https://partner.oceanengine.com/style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1032400" y="1281100"/>
            <a:ext cx="1923600" cy="15966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09" name="Google Shape;109;p17"/>
          <p:cNvSpPr txBox="1"/>
          <p:nvPr/>
        </p:nvSpPr>
        <p:spPr>
          <a:xfrm>
            <a:off x="1086050" y="1993213"/>
            <a:ext cx="1783200" cy="32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Native Express Ads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3298413" y="2057725"/>
            <a:ext cx="1271400" cy="27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Banner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Ads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4999000" y="2057725"/>
            <a:ext cx="1444800" cy="27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Interstitial Ads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6709325" y="2016025"/>
            <a:ext cx="1589100" cy="39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Immersive Video Feed Ads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1032525" y="3669650"/>
            <a:ext cx="1950600" cy="393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Interstitial Video Ads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3211713" y="3727850"/>
            <a:ext cx="1444800" cy="27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Splash</a:t>
            </a:r>
            <a:r>
              <a:rPr lang="en">
                <a:latin typeface="Open Sans"/>
                <a:ea typeface="Open Sans"/>
                <a:cs typeface="Open Sans"/>
                <a:sym typeface="Open Sans"/>
              </a:rPr>
              <a:t> Ads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4885125" y="3727850"/>
            <a:ext cx="1950600" cy="277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Rewarded Video Ads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4885250" y="1281100"/>
            <a:ext cx="1701900" cy="15966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17" name="Google Shape;117;p17"/>
          <p:cNvSpPr/>
          <p:nvPr/>
        </p:nvSpPr>
        <p:spPr>
          <a:xfrm>
            <a:off x="3083175" y="2972425"/>
            <a:ext cx="1701900" cy="15966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18" name="Google Shape;118;p17"/>
          <p:cNvSpPr/>
          <p:nvPr/>
        </p:nvSpPr>
        <p:spPr>
          <a:xfrm>
            <a:off x="1032525" y="2972425"/>
            <a:ext cx="1923600" cy="1596600"/>
          </a:xfrm>
          <a:prstGeom prst="rect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Pangolin?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Tencent has stopped their services.</a:t>
            </a:r>
            <a:endParaRPr/>
          </a:p>
          <a:p>
            <a:pPr indent="0" lvl="0" marL="9144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O</a:t>
            </a:r>
            <a:r>
              <a:rPr lang="en"/>
              <a:t>ne of the most popular ad networks used by mobile apps and games in China.</a:t>
            </a:r>
            <a:endParaRPr/>
          </a:p>
          <a:p>
            <a:pPr indent="-317500" lvl="1" marL="97155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As of December 2019, Pangolin has achieved a coverage of 700 million daily active users with 40.5 billion daily requests and 6.8 billion daily impressions globally.</a:t>
            </a:r>
            <a:endParaRPr/>
          </a:p>
          <a:p>
            <a:pPr indent="-317500" lvl="1" marL="97155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It localizes the ads to Chinese users better than some of the other services.</a:t>
            </a:r>
            <a:endParaRPr/>
          </a:p>
          <a:p>
            <a:pPr indent="0" lvl="0" marL="13716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just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04716"/>
            <a:ext cx="9143999" cy="4134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442197"/>
            <a:ext cx="9143999" cy="22591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Pangolin?</a:t>
            </a:r>
            <a:endParaRPr/>
          </a:p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lang="en"/>
              <a:t>With a strong focus on </a:t>
            </a:r>
            <a:r>
              <a:rPr lang="en" u="sng"/>
              <a:t>rewarded video ads</a:t>
            </a:r>
            <a:r>
              <a:rPr lang="en"/>
              <a:t> which can support our requirement in the future.</a:t>
            </a:r>
            <a:endParaRPr/>
          </a:p>
        </p:txBody>
      </p:sp>
      <p:sp>
        <p:nvSpPr>
          <p:cNvPr id="141" name="Google Shape;14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9500" y="2103275"/>
            <a:ext cx="4785000" cy="269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Getting Started</a:t>
            </a:r>
            <a:endParaRPr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0" name="Google Shape;150;p21"/>
          <p:cNvGrpSpPr/>
          <p:nvPr/>
        </p:nvGrpSpPr>
        <p:grpSpPr>
          <a:xfrm>
            <a:off x="0" y="1266577"/>
            <a:ext cx="3504900" cy="3406213"/>
            <a:chOff x="0" y="1189989"/>
            <a:chExt cx="2726700" cy="3482836"/>
          </a:xfrm>
        </p:grpSpPr>
        <p:sp>
          <p:nvSpPr>
            <p:cNvPr id="151" name="Google Shape;151;p21"/>
            <p:cNvSpPr/>
            <p:nvPr/>
          </p:nvSpPr>
          <p:spPr>
            <a:xfrm>
              <a:off x="0" y="1189989"/>
              <a:ext cx="2726700" cy="669000"/>
            </a:xfrm>
            <a:prstGeom prst="homePlate">
              <a:avLst>
                <a:gd fmla="val 50000" name="adj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Account Registration 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&amp; Setup the Billing Info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2" name="Google Shape;152;p21"/>
            <p:cNvSpPr txBox="1"/>
            <p:nvPr/>
          </p:nvSpPr>
          <p:spPr>
            <a:xfrm>
              <a:off x="410850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Currently only a certain company can register the account. For each company, only one account is allowed.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* 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Pangolin Account: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u="sng">
                  <a:solidFill>
                    <a:schemeClr val="hlink"/>
                  </a:solidFill>
                  <a:hlinkClick r:id="rId3"/>
                </a:rPr>
                <a:t>https://confluence.nexstreaming.com/display/AD1/Pangolin+Account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3" name="Google Shape;153;p21"/>
          <p:cNvGrpSpPr/>
          <p:nvPr/>
        </p:nvGrpSpPr>
        <p:grpSpPr>
          <a:xfrm>
            <a:off x="2909397" y="1266367"/>
            <a:ext cx="3419573" cy="3406423"/>
            <a:chOff x="2263425" y="1189775"/>
            <a:chExt cx="2541300" cy="3483050"/>
          </a:xfrm>
        </p:grpSpPr>
        <p:sp>
          <p:nvSpPr>
            <p:cNvPr id="154" name="Google Shape;154;p21"/>
            <p:cNvSpPr/>
            <p:nvPr/>
          </p:nvSpPr>
          <p:spPr>
            <a:xfrm>
              <a:off x="2263425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1B78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App &amp; Ad Placement Management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5" name="Google Shape;155;p21"/>
            <p:cNvSpPr txBox="1"/>
            <p:nvPr/>
          </p:nvSpPr>
          <p:spPr>
            <a:xfrm>
              <a:off x="2512202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Create an unique id for </a:t>
              </a: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App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, with required information.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Create an unique id for each </a:t>
              </a: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Ad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. Currently Pangolin provides 7 Ad formats and does not support customized rendering.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Also, some </a:t>
              </a:r>
              <a:r>
                <a:rPr b="1" lang="en" sz="1200">
                  <a:latin typeface="Roboto"/>
                  <a:ea typeface="Roboto"/>
                  <a:cs typeface="Roboto"/>
                  <a:sym typeface="Roboto"/>
                </a:rPr>
                <a:t>blocking rules</a:t>
              </a: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 can be set for better performances.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56" name="Google Shape;156;p21"/>
          <p:cNvGrpSpPr/>
          <p:nvPr/>
        </p:nvGrpSpPr>
        <p:grpSpPr>
          <a:xfrm>
            <a:off x="5755118" y="1266367"/>
            <a:ext cx="3153499" cy="3406423"/>
            <a:chOff x="4329974" y="1189775"/>
            <a:chExt cx="2541300" cy="3483050"/>
          </a:xfrm>
        </p:grpSpPr>
        <p:sp>
          <p:nvSpPr>
            <p:cNvPr id="157" name="Google Shape;157;p21"/>
            <p:cNvSpPr/>
            <p:nvPr/>
          </p:nvSpPr>
          <p:spPr>
            <a:xfrm>
              <a:off x="4329974" y="1189775"/>
              <a:ext cx="2541300" cy="669000"/>
            </a:xfrm>
            <a:prstGeom prst="chevron">
              <a:avLst>
                <a:gd fmla="val 50000" name="adj"/>
              </a:avLst>
            </a:prstGeom>
            <a:solidFill>
              <a:srgbClr val="1D7E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SDK Integration</a:t>
              </a:r>
              <a:endParaRPr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8" name="Google Shape;158;p21"/>
            <p:cNvSpPr txBox="1"/>
            <p:nvPr/>
          </p:nvSpPr>
          <p:spPr>
            <a:xfrm>
              <a:off x="4613553" y="20571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just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latin typeface="Roboto"/>
                  <a:ea typeface="Roboto"/>
                  <a:cs typeface="Roboto"/>
                  <a:sym typeface="Roboto"/>
                </a:rPr>
                <a:t>Import the package. Setup the global configuration and SDK initialization.</a:t>
              </a:r>
              <a:endParaRPr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